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9" r:id="rId3"/>
    <p:sldId id="270" r:id="rId4"/>
    <p:sldId id="258" r:id="rId5"/>
    <p:sldId id="259" r:id="rId6"/>
    <p:sldId id="265" r:id="rId7"/>
    <p:sldId id="268" r:id="rId8"/>
    <p:sldId id="260" r:id="rId9"/>
    <p:sldId id="261" r:id="rId10"/>
    <p:sldId id="262" r:id="rId11"/>
    <p:sldId id="271" r:id="rId12"/>
    <p:sldId id="267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4CB08-BF6C-492B-ABD7-B4F6D0473915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1B55B-28BF-4DA8-9222-6A440CB6A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55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26146EA-274D-4584-B980-AC6264C36F2D}" type="slidenum">
              <a:rPr lang="en-GB" sz="1200" smtClean="0">
                <a:latin typeface="Arial" charset="0"/>
              </a:rPr>
              <a:pPr eaLnBrk="1" hangingPunct="1"/>
              <a:t>3</a:t>
            </a:fld>
            <a:endParaRPr lang="en-GB" sz="1200" dirty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GB" dirty="0"/>
              <a:t>Prevention / Reduce - Buy items less packaging –fruit &amp; veg good example-any other examples?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GB" dirty="0"/>
              <a:t>Reuse - If possible use item more than once, before disposing of it – clothes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GB" dirty="0"/>
              <a:t>Recycle - Make into another product – plastic bottles &amp; containers make good storage for garden shed, garage  + in freezer– jars for preserving &amp; jam making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GB" dirty="0"/>
              <a:t> Recover</a:t>
            </a:r>
            <a:r>
              <a:rPr lang="en-GB" baseline="0" dirty="0"/>
              <a:t> – </a:t>
            </a:r>
            <a:r>
              <a:rPr lang="en-GB" dirty="0"/>
              <a:t>Type of disposal but gain energy from the process.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GB" dirty="0"/>
              <a:t>If all else fails – hopefully dust, dirt – plastic film some supermarkets now take back</a:t>
            </a:r>
          </a:p>
        </p:txBody>
      </p:sp>
    </p:spTree>
    <p:extLst>
      <p:ext uri="{BB962C8B-B14F-4D97-AF65-F5344CB8AC3E}">
        <p14:creationId xmlns:p14="http://schemas.microsoft.com/office/powerpoint/2010/main" val="70022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Waste, Recycling and Street Scene Services in West Suffolk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2508-7D6C-41AA-9DE9-28B5CD89B1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5" name="Picture 6" descr="Recycle for Suffolk 200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657" y="5802312"/>
            <a:ext cx="3073401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25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2508-7D6C-41AA-9DE9-28B5CD89B1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5" name="Picture 6" descr="Recycle for Suffolk 200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657" y="5802312"/>
            <a:ext cx="3073401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39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A021-1FEA-4ED6-8690-752F5E71ED3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669C-6421-4516-B933-7ACC29090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6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4905" y="404949"/>
            <a:ext cx="4183586" cy="120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3A24E0FD-F1BD-4637-B1CD-DFD90B65E6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6" name="Picture 6" descr="Recycle for Suffolk 200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657" y="5802312"/>
            <a:ext cx="3073401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94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96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96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96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96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ffolkrecycling.org.u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jxt72Sru_cAhWKIsAKHbNoCuwQjRx6BAgBEAU&amp;url=http://www.greensuffolk.org/recycling/waste-news/grimshaw-release-video-about-the-suffolk-energy-from-waste-plant/&amp;psig=AOvVaw32lByGgMjX2qsFQuBBLnv2&amp;ust=1534432897601406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jpeg"/><Relationship Id="rId5" Type="http://schemas.openxmlformats.org/officeDocument/2006/relationships/hyperlink" Target="https://www.google.co.uk/url?sa=i&amp;rct=j&amp;q=&amp;esrc=s&amp;source=images&amp;cd=&amp;cad=rja&amp;uact=8&amp;ved=2ahUKEwjnrr7vrO_cAhXIyYUKHch5AnMQjRx6BAgBEAU&amp;url=https://www.nj.com/business/index.ssf/2012/09/newark_incinerator_plant_to_ge.html&amp;psig=AOvVaw3Xmsc5qfyx8ZUF_JX-EtDe&amp;ust=1534432510030774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/>
              <a:t>Weird and wonderful world of waste in West Suffolk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Kate McFarland CRWM</a:t>
            </a:r>
          </a:p>
          <a:p>
            <a:r>
              <a:rPr lang="en-GB" sz="2800" dirty="0"/>
              <a:t>Waste Strategy Officer </a:t>
            </a:r>
          </a:p>
          <a:p>
            <a:r>
              <a:rPr lang="en-GB" sz="2800" dirty="0"/>
              <a:t>West Suffolk Council</a:t>
            </a:r>
          </a:p>
        </p:txBody>
      </p:sp>
    </p:spTree>
    <p:extLst>
      <p:ext uri="{BB962C8B-B14F-4D97-AF65-F5344CB8AC3E}">
        <p14:creationId xmlns:p14="http://schemas.microsoft.com/office/powerpoint/2010/main" val="345726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47" y="430139"/>
            <a:ext cx="6400800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Energy from Waste process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843" y="1752599"/>
            <a:ext cx="8052236" cy="444038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12409" y="1642344"/>
            <a:ext cx="4379591" cy="350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GB" sz="2400" kern="0" dirty="0"/>
          </a:p>
          <a:p>
            <a:r>
              <a:rPr lang="en-GB" sz="2400" kern="0" dirty="0"/>
              <a:t>269 000 tonnes per year</a:t>
            </a:r>
          </a:p>
          <a:p>
            <a:r>
              <a:rPr lang="en-GB" sz="2400" kern="0" dirty="0"/>
              <a:t>Recycles – IBA &amp; metals</a:t>
            </a:r>
          </a:p>
          <a:p>
            <a:r>
              <a:rPr lang="en-GB" sz="2400" kern="0" dirty="0"/>
              <a:t>Electricity for 30,000 homes</a:t>
            </a:r>
          </a:p>
          <a:p>
            <a:r>
              <a:rPr lang="en-GB" sz="2400" kern="0" dirty="0"/>
              <a:t>Saves £350m vs landfill</a:t>
            </a:r>
          </a:p>
          <a:p>
            <a:r>
              <a:rPr lang="en-GB" sz="2400" kern="0" dirty="0"/>
              <a:t>75 000 </a:t>
            </a:r>
            <a:r>
              <a:rPr lang="en-GB" sz="2400" kern="0" dirty="0" err="1"/>
              <a:t>tns</a:t>
            </a:r>
            <a:r>
              <a:rPr lang="en-GB" sz="2400" kern="0" dirty="0"/>
              <a:t> less greenhouse</a:t>
            </a:r>
          </a:p>
          <a:p>
            <a:pPr marL="0" indent="0">
              <a:buNone/>
            </a:pPr>
            <a:r>
              <a:rPr lang="en-GB" sz="2400" kern="0" dirty="0"/>
              <a:t>    gases </a:t>
            </a:r>
          </a:p>
          <a:p>
            <a:pPr marL="0" indent="0"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2347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Street Scene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Love Where You Live</a:t>
            </a:r>
          </a:p>
          <a:p>
            <a:r>
              <a:rPr lang="en-GB" dirty="0"/>
              <a:t>Nearly 1000 regular volunteers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36" y="1981200"/>
            <a:ext cx="2707782" cy="37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7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Future of waste &amp; recycling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Circular economy &amp; Social Value</a:t>
            </a:r>
          </a:p>
          <a:p>
            <a:r>
              <a:rPr lang="en-GB" dirty="0"/>
              <a:t>Resource management</a:t>
            </a:r>
          </a:p>
          <a:p>
            <a:r>
              <a:rPr lang="en-GB" dirty="0"/>
              <a:t>Government Consultations on Extended Producer Responsibility, Deposit Return Scheme &amp; Consistency in household waste collections</a:t>
            </a:r>
          </a:p>
          <a:p>
            <a:r>
              <a:rPr lang="en-GB" dirty="0"/>
              <a:t>Investment in recycling facilities in the UK</a:t>
            </a:r>
          </a:p>
          <a:p>
            <a:r>
              <a:rPr lang="en-GB" dirty="0"/>
              <a:t>Public awareness and perception of the industry</a:t>
            </a:r>
          </a:p>
        </p:txBody>
      </p:sp>
    </p:spTree>
    <p:extLst>
      <p:ext uri="{BB962C8B-B14F-4D97-AF65-F5344CB8AC3E}">
        <p14:creationId xmlns:p14="http://schemas.microsoft.com/office/powerpoint/2010/main" val="343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7FE7-FB67-4886-B563-88E64748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63B7E-D2F8-4C9D-8952-33D65842B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Thank you for your time happy to take some questions</a:t>
            </a:r>
          </a:p>
          <a:p>
            <a:pPr marL="0" indent="0" algn="ctr">
              <a:buNone/>
            </a:pPr>
            <a:r>
              <a:rPr lang="en-GB" dirty="0"/>
              <a:t>Kate.McFarland@WestSuffolk.gov.uk</a:t>
            </a:r>
          </a:p>
        </p:txBody>
      </p:sp>
    </p:spTree>
    <p:extLst>
      <p:ext uri="{BB962C8B-B14F-4D97-AF65-F5344CB8AC3E}">
        <p14:creationId xmlns:p14="http://schemas.microsoft.com/office/powerpoint/2010/main" val="189545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Waste Recycling and Street Scene Services in West Suffolk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  <a:p>
            <a:pPr lvl="1"/>
            <a:r>
              <a:rPr lang="en-GB" dirty="0"/>
              <a:t>Two tier authority </a:t>
            </a:r>
          </a:p>
          <a:p>
            <a:pPr lvl="1"/>
            <a:r>
              <a:rPr lang="en-GB" dirty="0"/>
              <a:t>Suffolk Waste Partnership</a:t>
            </a:r>
          </a:p>
          <a:p>
            <a:pPr lvl="1"/>
            <a:r>
              <a:rPr lang="en-GB" dirty="0"/>
              <a:t>Recycling Credits</a:t>
            </a:r>
          </a:p>
          <a:p>
            <a:pPr lvl="1"/>
            <a:r>
              <a:rPr lang="en-GB" dirty="0"/>
              <a:t>Landfill tax </a:t>
            </a:r>
          </a:p>
          <a:p>
            <a:pPr lvl="1"/>
            <a:r>
              <a:rPr lang="en-GB" dirty="0"/>
              <a:t>HIGHLY regulated industry- due to risk to environment &amp; human health</a:t>
            </a:r>
          </a:p>
          <a:p>
            <a:pPr lvl="1"/>
            <a:r>
              <a:rPr lang="en-GB" dirty="0"/>
              <a:t>Compositional analyses – data driven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48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n-GB" sz="3600" dirty="0">
                <a:solidFill>
                  <a:srgbClr val="7030A0"/>
                </a:solidFill>
              </a:rPr>
            </a:br>
            <a:r>
              <a:rPr lang="en-GB" sz="3600" dirty="0">
                <a:solidFill>
                  <a:srgbClr val="7030A0"/>
                </a:solidFill>
              </a:rPr>
              <a:t>The waste hierarchy</a:t>
            </a:r>
            <a:br>
              <a:rPr lang="en-GB" sz="3600" dirty="0">
                <a:solidFill>
                  <a:srgbClr val="7030A0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 Waste Hierarchy</a:t>
            </a:r>
            <a:br>
              <a:rPr lang="en-GB" sz="3600" dirty="0">
                <a:solidFill>
                  <a:schemeClr val="bg1"/>
                </a:solidFill>
              </a:rPr>
            </a:br>
            <a:br>
              <a:rPr lang="en-GB" sz="3600" dirty="0">
                <a:solidFill>
                  <a:schemeClr val="bg1"/>
                </a:solidFill>
              </a:rPr>
            </a:b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7898" y="1479665"/>
            <a:ext cx="10429702" cy="461633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30" name="Picture 6" descr="http://consult.kirklees.gov.uk/events/27148/images/highresRGB/3565866_0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/>
          <a:stretch/>
        </p:blipFill>
        <p:spPr bwMode="auto">
          <a:xfrm>
            <a:off x="1007165" y="1418904"/>
            <a:ext cx="8419459" cy="46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euser\scc\GPOFOLDERS\RUSSJ1\Desktop\IMG_09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" b="99020" l="0" r="100000">
                        <a14:foregroundMark x1="22978" y1="45180" x2="22978" y2="45180"/>
                        <a14:foregroundMark x1="23407" y1="51552" x2="23407" y2="51552"/>
                        <a14:foregroundMark x1="23713" y1="59232" x2="23713" y2="59232"/>
                        <a14:foregroundMark x1="23713" y1="67239" x2="23713" y2="67239"/>
                        <a14:foregroundMark x1="21262" y1="30310" x2="24816" y2="83497"/>
                        <a14:foregroundMark x1="40993" y1="51307" x2="42218" y2="94526"/>
                        <a14:foregroundMark x1="72549" y1="36193" x2="67647" y2="98203"/>
                        <a14:foregroundMark x1="20527" y1="31536" x2="23407" y2="78023"/>
                        <a14:backgroundMark x1="34743" y1="11928" x2="44975" y2="6046"/>
                        <a14:backgroundMark x1="3860" y1="19118" x2="184" y2="10703"/>
                        <a14:backgroundMark x1="17034" y1="36846" x2="21446" y2="48448"/>
                        <a14:backgroundMark x1="4167" y1="3431" x2="6924" y2="8088"/>
                        <a14:backgroundMark x1="60110" y1="45180" x2="64400" y2="65605"/>
                        <a14:backgroundMark x1="66544" y1="48039" x2="66728" y2="55392"/>
                        <a14:backgroundMark x1="82475" y1="51307" x2="86152" y2="64542"/>
                        <a14:backgroundMark x1="92402" y1="48284" x2="94730" y2="65768"/>
                        <a14:backgroundMark x1="95772" y1="33578" x2="96201" y2="23611"/>
                        <a14:backgroundMark x1="70098" y1="3186" x2="70098" y2="3186"/>
                        <a14:backgroundMark x1="71446" y1="3595" x2="66115" y2="2614"/>
                        <a14:backgroundMark x1="69179" y1="4820" x2="71324" y2="4248"/>
                        <a14:backgroundMark x1="68260" y1="6454" x2="68260" y2="6454"/>
                        <a14:backgroundMark x1="67953" y1="5637" x2="71936" y2="5474"/>
                        <a14:backgroundMark x1="19424" y1="34804" x2="19424" y2="34804"/>
                        <a14:backgroundMark x1="25858" y1="35621" x2="25858" y2="35621"/>
                        <a14:backgroundMark x1="26777" y1="51552" x2="25245" y2="43382"/>
                        <a14:backgroundMark x1="86458" y1="2614" x2="87806" y2="1961"/>
                        <a14:backgroundMark x1="68260" y1="46242" x2="67463" y2="66422"/>
                        <a14:backgroundMark x1="69301" y1="41503" x2="69301" y2="41503"/>
                        <a14:backgroundMark x1="33701" y1="51307" x2="33701" y2="51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861"/>
          <a:stretch/>
        </p:blipFill>
        <p:spPr bwMode="auto">
          <a:xfrm>
            <a:off x="5567254" y="246119"/>
            <a:ext cx="2079619" cy="12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2551" y="1013816"/>
            <a:ext cx="439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>
                <a:solidFill>
                  <a:srgbClr val="8DC73F"/>
                </a:solidFill>
              </a:rPr>
              <a:t>Most favoured option</a:t>
            </a:r>
          </a:p>
          <a:p>
            <a:pPr algn="l"/>
            <a:r>
              <a:rPr lang="en-GB" sz="2400" dirty="0">
                <a:solidFill>
                  <a:srgbClr val="8DC73F"/>
                </a:solidFill>
              </a:rPr>
              <a:t>Best for the environment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584" y="5685847"/>
            <a:ext cx="4970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>
                <a:solidFill>
                  <a:schemeClr val="tx2"/>
                </a:solidFill>
              </a:rPr>
              <a:t>Least favoured option</a:t>
            </a:r>
          </a:p>
          <a:p>
            <a:pPr algn="l"/>
            <a:r>
              <a:rPr lang="en-GB" sz="2400" dirty="0">
                <a:solidFill>
                  <a:schemeClr val="tx2"/>
                </a:solidFill>
              </a:rPr>
              <a:t>Worst for the environment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40581" y="2356445"/>
            <a:ext cx="257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i="1" dirty="0">
                <a:solidFill>
                  <a:srgbClr val="7030A0"/>
                </a:solidFill>
              </a:rPr>
              <a:t>Making</a:t>
            </a:r>
            <a:r>
              <a:rPr lang="en-GB" sz="2000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 </a:t>
            </a:r>
            <a:r>
              <a:rPr lang="en-GB" sz="2000" i="1" dirty="0">
                <a:solidFill>
                  <a:srgbClr val="7030A0"/>
                </a:solidFill>
                <a:latin typeface="+mj-lt"/>
              </a:rPr>
              <a:t>less rubbish</a:t>
            </a:r>
            <a:r>
              <a:rPr lang="en-GB" sz="1400" i="1" dirty="0">
                <a:solidFill>
                  <a:schemeClr val="accent3"/>
                </a:solidFill>
                <a:latin typeface="+mj-lt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38526" y="3065332"/>
            <a:ext cx="250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i="1" dirty="0">
                <a:solidFill>
                  <a:srgbClr val="7030A0"/>
                </a:solidFill>
              </a:rPr>
              <a:t>Using things again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96330" y="3565231"/>
            <a:ext cx="343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7030A0"/>
                </a:solidFill>
              </a:rPr>
              <a:t>Making new things from old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5643" y="4187275"/>
            <a:ext cx="340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i="1" dirty="0">
                <a:solidFill>
                  <a:srgbClr val="7030A0"/>
                </a:solidFill>
              </a:rPr>
              <a:t>Using waste to make energy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86929" y="5104555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i="1" dirty="0">
                <a:solidFill>
                  <a:srgbClr val="7030A0"/>
                </a:solidFill>
              </a:rPr>
              <a:t>Landfilling what’s left</a:t>
            </a:r>
          </a:p>
        </p:txBody>
      </p:sp>
    </p:spTree>
    <p:extLst>
      <p:ext uri="{BB962C8B-B14F-4D97-AF65-F5344CB8AC3E}">
        <p14:creationId xmlns:p14="http://schemas.microsoft.com/office/powerpoint/2010/main" val="344259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Waste reduction and reuse campaigns in Suffolk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Food Savvy</a:t>
            </a:r>
          </a:p>
          <a:p>
            <a:r>
              <a:rPr lang="en-GB" dirty="0"/>
              <a:t>Waste Less Save More packs</a:t>
            </a:r>
          </a:p>
          <a:p>
            <a:r>
              <a:rPr lang="en-GB" dirty="0"/>
              <a:t>Home composting</a:t>
            </a:r>
          </a:p>
          <a:p>
            <a:r>
              <a:rPr lang="en-GB" dirty="0"/>
              <a:t>Reuse shelters</a:t>
            </a:r>
          </a:p>
          <a:p>
            <a:r>
              <a:rPr lang="en-GB" dirty="0"/>
              <a:t>Reusable nappies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www.suffolkrecycling.org.uk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09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Recycling campaigns in Suffolk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Together we can get your recycling right</a:t>
            </a:r>
          </a:p>
          <a:p>
            <a:pPr lvl="7"/>
            <a:endParaRPr lang="en-GB" dirty="0"/>
          </a:p>
          <a:p>
            <a:pPr lvl="7"/>
            <a:r>
              <a:rPr lang="en-GB" sz="2400" dirty="0"/>
              <a:t>Aim to reduce contamination of recycling bins in Suffolk</a:t>
            </a:r>
          </a:p>
          <a:p>
            <a:pPr lvl="7"/>
            <a:r>
              <a:rPr lang="en-GB" sz="2400" dirty="0"/>
              <a:t>Using proven behaviour change messaging</a:t>
            </a:r>
          </a:p>
          <a:p>
            <a:pPr lvl="7"/>
            <a:r>
              <a:rPr lang="en-GB" sz="2400" dirty="0"/>
              <a:t>Wide ranging mass communication</a:t>
            </a:r>
          </a:p>
          <a:p>
            <a:pPr lvl="7"/>
            <a:r>
              <a:rPr lang="en-GB" sz="2400" dirty="0"/>
              <a:t>All commonly used social media channels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2778085"/>
            <a:ext cx="2876550" cy="40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Recycling campaigns in Suffolk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Glass recycling &amp; </a:t>
            </a:r>
          </a:p>
          <a:p>
            <a:pPr marL="0" indent="0">
              <a:buNone/>
            </a:pPr>
            <a:r>
              <a:rPr lang="en-GB" dirty="0"/>
              <a:t>	metal matters</a:t>
            </a:r>
          </a:p>
          <a:p>
            <a:r>
              <a:rPr lang="en-GB" dirty="0"/>
              <a:t>Keep your cap on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47" y="2116046"/>
            <a:ext cx="4762500" cy="330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210" y="3885462"/>
            <a:ext cx="3712864" cy="244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31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350" y="609600"/>
            <a:ext cx="9340554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What happens to your recycling?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sz="2800" dirty="0">
                <a:solidFill>
                  <a:srgbClr val="7030A0"/>
                </a:solidFill>
              </a:rPr>
              <a:t>The Materials Recycling Facility</a:t>
            </a:r>
            <a:br>
              <a:rPr lang="en-GB" sz="2800" dirty="0"/>
            </a:b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14" y="1752600"/>
            <a:ext cx="8328173" cy="488821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618532" y="2013233"/>
            <a:ext cx="3651053" cy="308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400" kern="0" dirty="0"/>
              <a:t>Run by </a:t>
            </a:r>
            <a:r>
              <a:rPr lang="en-GB" sz="2400" kern="0" dirty="0" err="1"/>
              <a:t>Viridor</a:t>
            </a:r>
            <a:r>
              <a:rPr lang="en-GB" sz="2400" kern="0" dirty="0"/>
              <a:t> in</a:t>
            </a:r>
            <a:br>
              <a:rPr lang="en-GB" sz="2400" kern="0" dirty="0"/>
            </a:br>
            <a:r>
              <a:rPr lang="en-GB" sz="2400" kern="0" dirty="0"/>
              <a:t>Great </a:t>
            </a:r>
            <a:r>
              <a:rPr lang="en-GB" sz="2400" kern="0" dirty="0" err="1"/>
              <a:t>Blakenham</a:t>
            </a:r>
            <a:endParaRPr lang="en-GB" sz="2400" kern="0" dirty="0"/>
          </a:p>
          <a:p>
            <a:r>
              <a:rPr lang="en-GB" sz="2400" kern="0" dirty="0"/>
              <a:t>Sorted by machines, magnets and people</a:t>
            </a:r>
          </a:p>
          <a:p>
            <a:r>
              <a:rPr lang="en-GB" sz="2400" kern="0" dirty="0"/>
              <a:t>Marketed across the world - used instead  of virgin materials – where our materials are sent is published online</a:t>
            </a:r>
          </a:p>
        </p:txBody>
      </p:sp>
    </p:spTree>
    <p:extLst>
      <p:ext uri="{BB962C8B-B14F-4D97-AF65-F5344CB8AC3E}">
        <p14:creationId xmlns:p14="http://schemas.microsoft.com/office/powerpoint/2010/main" val="6625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20" y="3764279"/>
            <a:ext cx="3815872" cy="2701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Garden Waste Collection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199"/>
            <a:ext cx="10363200" cy="4585855"/>
          </a:xfrm>
        </p:spPr>
        <p:txBody>
          <a:bodyPr/>
          <a:lstStyle/>
          <a:p>
            <a:r>
              <a:rPr lang="en-GB" sz="2800" dirty="0"/>
              <a:t>30 000 + customers at £43 per year</a:t>
            </a:r>
          </a:p>
          <a:p>
            <a:r>
              <a:rPr lang="en-GB" sz="2800" dirty="0"/>
              <a:t>Reduction of 5000tn in waste system</a:t>
            </a:r>
          </a:p>
          <a:p>
            <a:r>
              <a:rPr lang="en-GB" sz="2800" dirty="0"/>
              <a:t>Compost created used locally in parks and farms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043055" y="3764279"/>
            <a:ext cx="66695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dead plants and flowers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grass, leaves and weeds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hedge clippings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pruning and twigs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sawdust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small branches (not more than 6cm thick)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vegetable waste from the garden (not kitchen waste)</a:t>
            </a:r>
          </a:p>
        </p:txBody>
      </p:sp>
    </p:spTree>
    <p:extLst>
      <p:ext uri="{BB962C8B-B14F-4D97-AF65-F5344CB8AC3E}">
        <p14:creationId xmlns:p14="http://schemas.microsoft.com/office/powerpoint/2010/main" val="120535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759229"/>
            <a:ext cx="6400800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Energy recovery in Suffolk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754284"/>
            <a:ext cx="10363200" cy="3330633"/>
          </a:xfrm>
        </p:spPr>
        <p:txBody>
          <a:bodyPr/>
          <a:lstStyle/>
          <a:p>
            <a:r>
              <a:rPr lang="en-GB" sz="2800" dirty="0"/>
              <a:t>Current disposal point is EfW in Great Blakenham</a:t>
            </a:r>
          </a:p>
          <a:p>
            <a:r>
              <a:rPr lang="en-GB" sz="2800" dirty="0"/>
              <a:t>Was first discussed in 2006</a:t>
            </a:r>
          </a:p>
          <a:p>
            <a:r>
              <a:rPr lang="en-GB" sz="2800" dirty="0"/>
              <a:t>Construction started in May 2012</a:t>
            </a:r>
          </a:p>
          <a:p>
            <a:r>
              <a:rPr lang="en-GB" sz="2800" dirty="0"/>
              <a:t>Fully operational in December 2014</a:t>
            </a:r>
          </a:p>
          <a:p>
            <a:r>
              <a:rPr lang="en-GB" sz="2800" dirty="0"/>
              <a:t>Has won multiple awards for design &amp; construction</a:t>
            </a:r>
          </a:p>
          <a:p>
            <a:r>
              <a:rPr lang="en-GB" sz="2800" dirty="0"/>
              <a:t>Has a dedicated community liaison officer offering tours…</a:t>
            </a:r>
          </a:p>
        </p:txBody>
      </p:sp>
      <p:pic>
        <p:nvPicPr>
          <p:cNvPr id="4" name="Picture 3" descr="Image result for suffolk energy from waste sit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5" y="328005"/>
            <a:ext cx="3048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997" y="5958270"/>
            <a:ext cx="1115615" cy="7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944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2352</TotalTime>
  <Words>519</Words>
  <Application>Microsoft Office PowerPoint</Application>
  <PresentationFormat>Widescreen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Bradley Hand ITC</vt:lpstr>
      <vt:lpstr>Calibri</vt:lpstr>
      <vt:lpstr>Wingdings</vt:lpstr>
      <vt:lpstr>Blank Presentation</vt:lpstr>
      <vt:lpstr>Weird and wonderful world of waste in West Suffolk</vt:lpstr>
      <vt:lpstr>Waste Recycling and Street Scene Services in West Suffolk</vt:lpstr>
      <vt:lpstr> The waste hierarchy  Waste Hierarchy  </vt:lpstr>
      <vt:lpstr>Waste reduction and reuse campaigns in Suffolk</vt:lpstr>
      <vt:lpstr>Recycling campaigns in Suffolk</vt:lpstr>
      <vt:lpstr>Recycling campaigns in Suffolk</vt:lpstr>
      <vt:lpstr>What happens to your recycling? The Materials Recycling Facility </vt:lpstr>
      <vt:lpstr>Garden Waste Collection Service</vt:lpstr>
      <vt:lpstr>Energy recovery in Suffolk</vt:lpstr>
      <vt:lpstr>Energy from Waste process</vt:lpstr>
      <vt:lpstr>Street Scene Services</vt:lpstr>
      <vt:lpstr>Future of waste &amp; recycling</vt:lpstr>
      <vt:lpstr>PowerPoint Presentation</vt:lpstr>
    </vt:vector>
  </TitlesOfParts>
  <Company>West Suffolk Councils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Waste, Recycling and Street Services in West Suffolk</dc:title>
  <dc:creator>McFarland, Kate</dc:creator>
  <cp:lastModifiedBy>Steph Holland</cp:lastModifiedBy>
  <cp:revision>33</cp:revision>
  <dcterms:created xsi:type="dcterms:W3CDTF">2018-11-09T13:37:46Z</dcterms:created>
  <dcterms:modified xsi:type="dcterms:W3CDTF">2021-03-27T19:13:26Z</dcterms:modified>
</cp:coreProperties>
</file>